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5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Relationship Id="rId3" Type="http://schemas.openxmlformats.org/officeDocument/2006/relationships/image" Target="../media/image3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gif"/><Relationship Id="rId5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Relationship Id="rId3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Relationship Id="rId3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Сельчёнок Валерия, февраль 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Сельчёнок Валерия, февраль 2022</a:t>
            </a:r>
          </a:p>
        </p:txBody>
      </p:sp>
      <p:sp>
        <p:nvSpPr>
          <p:cNvPr id="161" name="Экзопланеты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Экзопланеты</a:t>
            </a:r>
          </a:p>
        </p:txBody>
      </p:sp>
      <p:sp>
        <p:nvSpPr>
          <p:cNvPr id="162" name="История, методы обнаружения, типы планет и экзопланетные системы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История, методы обнаружения, типы планет и экзопланетные системы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finding-planets.png.webp" descr="finding-planets.png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5555" y="752712"/>
            <a:ext cx="12928844" cy="12210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4. Визуальные наблюдения"/>
          <p:cNvSpPr txBox="1"/>
          <p:nvPr/>
        </p:nvSpPr>
        <p:spPr>
          <a:xfrm>
            <a:off x="7037614" y="886708"/>
            <a:ext cx="992962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4. Визуальные наблюдения</a:t>
            </a:r>
          </a:p>
        </p:txBody>
      </p:sp>
      <p:pic>
        <p:nvPicPr>
          <p:cNvPr id="191" name="444226main_exoplanet20100414-a-full.jpg" descr="444226main_exoplanet20100414-a-fu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01" y="2282258"/>
            <a:ext cx="12201976" cy="9151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HR_8799_Orbiting_Exoplanets.gif" descr="HR_8799_Orbiting_Exoplane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00303" y="2112717"/>
            <a:ext cx="9317284" cy="9317283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Изображение HR 8799 с планетами HR 8799 e (справа), HR 8799 d (внизу справа), HR 8799 c (справа вверху), HR 8799 b (вверху слева), полученное в обсерватории Кека"/>
          <p:cNvSpPr txBox="1"/>
          <p:nvPr/>
        </p:nvSpPr>
        <p:spPr>
          <a:xfrm>
            <a:off x="14200303" y="11661344"/>
            <a:ext cx="931728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Изображение HR 8799 с планетами HR 8799 e (справа), HR 8799 d (внизу справа), HR 8799 c (справа вверху), HR 8799 b (вверху слева), полученное в обсерватории Кека</a:t>
            </a:r>
          </a:p>
        </p:txBody>
      </p:sp>
      <p:sp>
        <p:nvSpPr>
          <p:cNvPr id="194" name="Изображение планет HR 8799 b, HR 8799 c и HR 8799 d, полученное телескопом Хейла"/>
          <p:cNvSpPr txBox="1"/>
          <p:nvPr/>
        </p:nvSpPr>
        <p:spPr>
          <a:xfrm>
            <a:off x="261601" y="12118544"/>
            <a:ext cx="1220197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Изображение планет HR 8799 b, HR 8799 c и HR 8799 d, полученное телескопом Хейла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Атмосфера Земли: вспоминаем спектр"/>
          <p:cNvSpPr txBox="1"/>
          <p:nvPr/>
        </p:nvSpPr>
        <p:spPr>
          <a:xfrm>
            <a:off x="5093969" y="1005192"/>
            <a:ext cx="1419606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Атмосфера Земли: вспоминаем спектр</a:t>
            </a:r>
          </a:p>
        </p:txBody>
      </p:sp>
      <p:pic>
        <p:nvPicPr>
          <p:cNvPr id="197" name="EM_spectrum_-_ru.svg.png" descr="EM_spectrum_-_ru.svg.png"/>
          <p:cNvPicPr>
            <a:picLocks noChangeAspect="1"/>
          </p:cNvPicPr>
          <p:nvPr/>
        </p:nvPicPr>
        <p:blipFill>
          <a:blip r:embed="rId2">
            <a:extLst/>
          </a:blip>
          <a:srcRect l="712" t="1106" r="712" b="1106"/>
          <a:stretch>
            <a:fillRect/>
          </a:stretch>
        </p:blipFill>
        <p:spPr>
          <a:xfrm>
            <a:off x="586382" y="2303561"/>
            <a:ext cx="23211163" cy="10928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Атмосфера Земли: окна прозрачности"/>
          <p:cNvSpPr txBox="1"/>
          <p:nvPr/>
        </p:nvSpPr>
        <p:spPr>
          <a:xfrm>
            <a:off x="5173979" y="1005192"/>
            <a:ext cx="1403604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Атмосфера Земли: окна прозрачности</a:t>
            </a:r>
          </a:p>
        </p:txBody>
      </p:sp>
      <p:pic>
        <p:nvPicPr>
          <p:cNvPr id="200" name="img-Qo5Mj2.png" descr="img-Qo5Mj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8098" y="2586726"/>
            <a:ext cx="14347699" cy="469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g-VK5XPp.png" descr="img-VK5XP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8192333"/>
            <a:ext cx="17754600" cy="374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Затмения в двойных системах…"/>
          <p:cNvSpPr txBox="1"/>
          <p:nvPr>
            <p:ph type="body" sz="half" idx="1"/>
          </p:nvPr>
        </p:nvSpPr>
        <p:spPr>
          <a:xfrm>
            <a:off x="2723094" y="3704172"/>
            <a:ext cx="9727442" cy="9344675"/>
          </a:xfrm>
          <a:prstGeom prst="rect">
            <a:avLst/>
          </a:prstGeom>
        </p:spPr>
        <p:txBody>
          <a:bodyPr spcCol="486372"/>
          <a:lstStyle/>
          <a:p>
            <a:pPr/>
            <a:r>
              <a:t>Затмения в двойных системах</a:t>
            </a:r>
          </a:p>
          <a:p>
            <a:pPr/>
            <a:r>
              <a:t>Фазы спутников </a:t>
            </a:r>
          </a:p>
          <a:p>
            <a:pPr/>
            <a:r>
              <a:t>Полярные сияния </a:t>
            </a:r>
          </a:p>
          <a:p>
            <a:pPr/>
            <a:r>
              <a:t>Астрометрия </a:t>
            </a:r>
          </a:p>
        </p:txBody>
      </p:sp>
      <p:sp>
        <p:nvSpPr>
          <p:cNvPr id="204" name="А ещё:"/>
          <p:cNvSpPr txBox="1"/>
          <p:nvPr/>
        </p:nvSpPr>
        <p:spPr>
          <a:xfrm>
            <a:off x="8631378" y="1313251"/>
            <a:ext cx="712124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А ещё:</a:t>
            </a:r>
          </a:p>
        </p:txBody>
      </p:sp>
      <p:pic>
        <p:nvPicPr>
          <p:cNvPr id="205" name="Solar_system_barycenter.svg.png" descr="Solar_system_barycent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5184" y="2647735"/>
            <a:ext cx="10366089" cy="10276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Confirmed_exoplanets_by_methods_EPE.svg.png" descr="Confirmed_exoplanets_by_methods_EPE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090" y="989378"/>
            <a:ext cx="12877886" cy="8585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shot 2022-02-03 at 10.15.32.png" descr="Screenshot 2022-02-03 at 10.15.32.png"/>
          <p:cNvPicPr>
            <a:picLocks noChangeAspect="1"/>
          </p:cNvPicPr>
          <p:nvPr/>
        </p:nvPicPr>
        <p:blipFill>
          <a:blip r:embed="rId3">
            <a:extLst/>
          </a:blip>
          <a:srcRect l="0" t="3615" r="0" b="0"/>
          <a:stretch>
            <a:fillRect/>
          </a:stretch>
        </p:blipFill>
        <p:spPr>
          <a:xfrm>
            <a:off x="221120" y="10042441"/>
            <a:ext cx="7019551" cy="3499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Exoplanet_Period-Mass_Scatter_History.gif" descr="Exoplanet_Period-Mass_Scatter_History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35504" y="502208"/>
            <a:ext cx="10592986" cy="1271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1-05-19 at 13.34.03.png" descr="Screenshot 2021-05-19 at 13.34.03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7136918" y="10529208"/>
            <a:ext cx="6692430" cy="2526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Типы плане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Типы планет</a:t>
            </a:r>
          </a:p>
        </p:txBody>
      </p:sp>
      <p:pic>
        <p:nvPicPr>
          <p:cNvPr id="213" name="2253_Exoplanet_types_graphic.jpeg" descr="2253_Exoplanet_types_graphi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021" y="4278133"/>
            <a:ext cx="17020792" cy="9225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shot 2021-12-20 at 17.20.38.png" descr="Screenshot 2021-12-20 at 17.20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19751" y="219167"/>
            <a:ext cx="12632336" cy="360436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Альтернативное определение:  Планеты делятся на три широкие категории: скальные/ледяные планеты (в основном состоящие из Si, Mg, Fe, C, O), газовые планеты-гиганты (для которых H и He представляют значительную часть их массы) и переходные планеты (охваты"/>
          <p:cNvSpPr txBox="1"/>
          <p:nvPr/>
        </p:nvSpPr>
        <p:spPr>
          <a:xfrm>
            <a:off x="17824801" y="4557839"/>
            <a:ext cx="6428682" cy="86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1682453">
              <a:lnSpc>
                <a:spcPct val="90000"/>
              </a:lnSpc>
              <a:spcBef>
                <a:spcPts val="3100"/>
              </a:spcBef>
              <a:defRPr sz="3312">
                <a:solidFill>
                  <a:srgbClr val="000000"/>
                </a:solidFill>
              </a:defRPr>
            </a:pPr>
            <a:r>
              <a:t>Альтернативное определение: </a:t>
            </a:r>
            <a:br/>
            <a:r>
              <a:t>Планеты делятся на три широкие категории: скальные/ледяные планеты (в основном состоящие из Si, Mg, Fe, C, O), газовые планеты-гиганты (для которых H и He представляют значительную часть их массы) и переходные планеты (охватывающие переход между крупнейшими скалистыми и ледяными планетами и самыми маленькими богатыми газом планетами). Солнечная система предлагает нам примеры скалистых и ледяных планет и газовых гигантов, но в ней нет переходных планет.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press-web25_exoplanet_populations.jpeg" descr="press-web25_exoplanet_population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jpegPIA22193.width-1280.jpg" descr="jpegPIA22193.width-12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6312" y="385577"/>
            <a:ext cx="15698241" cy="8830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shot 2021-05-15 at 21.19.57.png" descr="Screenshot 2021-05-15 at 21.19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994" y="9633143"/>
            <a:ext cx="12465672" cy="3630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aiyHwpiu4-k.jpg" descr="aiyHwpiu4-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1419" y="1835476"/>
            <a:ext cx="13606696" cy="108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1334px-PIA22095-TRAPPIST-1-SolarSystemComparison-20180205.jpg" descr="1334px-PIA22095-TRAPPIST-1-SolarSystemComparison-201802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89" y="1110961"/>
            <a:ext cx="9462403" cy="5319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Определение астрономической единицы: транзит Венеры"/>
          <p:cNvSpPr txBox="1"/>
          <p:nvPr/>
        </p:nvSpPr>
        <p:spPr>
          <a:xfrm>
            <a:off x="1668017" y="1123676"/>
            <a:ext cx="2104796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Определение астрономической единицы: транзит Венеры</a:t>
            </a:r>
          </a:p>
        </p:txBody>
      </p:sp>
      <p:pic>
        <p:nvPicPr>
          <p:cNvPr id="165" name="2560px-Venus_Transit_&amp;_Parallax.png" descr="2560px-Venus_Transit_&amp;_Paralla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3480" y="3309287"/>
            <a:ext cx="19177764" cy="1009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27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656630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31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656630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35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654328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  <p:pic>
        <p:nvPicPr>
          <p:cNvPr id="237" name="Screenshot 2022-02-03 at 11.21.54.png" descr="Screenshot 2022-02-03 at 11.21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585" y="6298377"/>
            <a:ext cx="7295271" cy="3082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40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654328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  <p:pic>
        <p:nvPicPr>
          <p:cNvPr id="242" name="Screenshot 2022-02-03 at 11.21.54.png" descr="Screenshot 2022-02-03 at 11.21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585" y="6298377"/>
            <a:ext cx="7295271" cy="3082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creenshot 2022-02-03 at 11.22.01.png" descr="Screenshot 2022-02-03 at 11.22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32748" y="6285601"/>
            <a:ext cx="6564693" cy="3108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46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654328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  <p:pic>
        <p:nvPicPr>
          <p:cNvPr id="248" name="Screenshot 2022-02-03 at 11.21.54.png" descr="Screenshot 2022-02-03 at 11.21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585" y="6298377"/>
            <a:ext cx="7295271" cy="3082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Screenshot 2022-02-03 at 11.22.01.png" descr="Screenshot 2022-02-03 at 11.22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32748" y="6285601"/>
            <a:ext cx="6564693" cy="310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Screenshot 2022-02-03 at 11.22.10.png" descr="Screenshot 2022-02-03 at 11.22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60782" y="10353832"/>
            <a:ext cx="13662436" cy="2294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53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654328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  <p:pic>
        <p:nvPicPr>
          <p:cNvPr id="255" name="Screenshot 2022-02-01 at 11.22.04.png" descr="Screenshot 2022-02-01 at 11.22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205" y="6018725"/>
            <a:ext cx="11865590" cy="759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58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654328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  <p:pic>
        <p:nvPicPr>
          <p:cNvPr id="260" name="Screenshot 2022-02-01 at 11.22.04.png" descr="Screenshot 2022-02-01 at 11.22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142" y="6089815"/>
            <a:ext cx="11865590" cy="7597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creenshot 2022-02-03 at 11.23.42.png" descr="Screenshot 2022-02-03 at 11.23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37719" y="6688882"/>
            <a:ext cx="11071973" cy="16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shot 2022-02-03 at 11.23.52.png" descr="Screenshot 2022-02-03 at 11.23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94947" y="9038603"/>
            <a:ext cx="6157371" cy="1699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65" name="2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2)</a:t>
            </a:r>
          </a:p>
        </p:txBody>
      </p:sp>
      <p:pic>
        <p:nvPicPr>
          <p:cNvPr id="266" name="Screenshot 2022-02-01 at 13.38.42.png" descr="Screenshot 2022-02-01 at 1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1852" y="2931626"/>
            <a:ext cx="17995907" cy="3198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69" name="2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2)</a:t>
            </a:r>
          </a:p>
        </p:txBody>
      </p:sp>
      <p:pic>
        <p:nvPicPr>
          <p:cNvPr id="270" name="Screenshot 2022-02-01 at 13.38.42.png" descr="Screenshot 2022-02-01 at 1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1852" y="2931626"/>
            <a:ext cx="17995907" cy="3198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creenshot 2022-02-03 at 11.16.42.png" descr="Screenshot 2022-02-03 at 11.16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792" y="6674479"/>
            <a:ext cx="10162584" cy="2233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74" name="2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2)</a:t>
            </a:r>
          </a:p>
        </p:txBody>
      </p:sp>
      <p:pic>
        <p:nvPicPr>
          <p:cNvPr id="275" name="Screenshot 2022-02-01 at 13.38.42.png" descr="Screenshot 2022-02-01 at 1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1852" y="2931626"/>
            <a:ext cx="17995907" cy="3198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Screenshot 2022-02-03 at 11.16.42.png" descr="Screenshot 2022-02-03 at 11.16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792" y="6674479"/>
            <a:ext cx="10162584" cy="2233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shot 2022-02-03 at 11.16.49.png" descr="Screenshot 2022-02-03 at 11.16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6294" y="6674479"/>
            <a:ext cx="6491258" cy="2233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545-2.jpg.webp" descr="545-2.jpg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6160" y="2220496"/>
            <a:ext cx="15458347" cy="927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1024px-Lomonosov's_drawings_for_his_opening_of_Venus_atmosphere_1761.jpg" descr="1024px-Lomonosov's_drawings_for_his_opening_of_Venus_atmosphere_176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276" y="1560668"/>
            <a:ext cx="7549711" cy="1059466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ircle"/>
          <p:cNvSpPr/>
          <p:nvPr/>
        </p:nvSpPr>
        <p:spPr>
          <a:xfrm>
            <a:off x="12599658" y="6223000"/>
            <a:ext cx="1270001" cy="12700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80" name="2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2)</a:t>
            </a:r>
          </a:p>
        </p:txBody>
      </p:sp>
      <p:pic>
        <p:nvPicPr>
          <p:cNvPr id="281" name="Screenshot 2022-02-01 at 13.38.42.png" descr="Screenshot 2022-02-01 at 1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1852" y="2931626"/>
            <a:ext cx="17995907" cy="3198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Screenshot 2022-02-03 at 11.16.42.png" descr="Screenshot 2022-02-03 at 11.16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792" y="6674479"/>
            <a:ext cx="10162584" cy="2233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creenshot 2022-02-03 at 11.16.49.png" descr="Screenshot 2022-02-03 at 11.16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6294" y="6674479"/>
            <a:ext cx="6491258" cy="2233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creenshot 2022-02-03 at 11.16.55.png" descr="Screenshot 2022-02-03 at 11.16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3826" y="10171070"/>
            <a:ext cx="3612032" cy="2233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87" name="2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2)</a:t>
            </a:r>
          </a:p>
        </p:txBody>
      </p:sp>
      <p:pic>
        <p:nvPicPr>
          <p:cNvPr id="288" name="Screenshot 2022-02-01 at 13.38.42.png" descr="Screenshot 2022-02-01 at 1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1852" y="2931626"/>
            <a:ext cx="17995907" cy="3198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Screenshot 2022-02-03 at 11.16.42.png" descr="Screenshot 2022-02-03 at 11.16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792" y="6674479"/>
            <a:ext cx="10162584" cy="2233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creenshot 2022-02-03 at 11.16.49.png" descr="Screenshot 2022-02-03 at 11.16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6294" y="6674479"/>
            <a:ext cx="6491258" cy="2233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creenshot 2022-02-03 at 11.16.55.png" descr="Screenshot 2022-02-03 at 11.16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3826" y="10171070"/>
            <a:ext cx="3612032" cy="2233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creenshot 2022-02-03 at 11.17.05.png" descr="Screenshot 2022-02-03 at 11.17.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99642" y="9452816"/>
            <a:ext cx="7852354" cy="3068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XVI в.: Джордано Бруно…"/>
          <p:cNvSpPr txBox="1"/>
          <p:nvPr/>
        </p:nvSpPr>
        <p:spPr>
          <a:xfrm>
            <a:off x="689388" y="3387089"/>
            <a:ext cx="9821013" cy="69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solidFill>
                  <a:srgbClr val="000000"/>
                </a:solidFill>
              </a:defRPr>
            </a:pPr>
            <a:r>
              <a:t>XVI в.: Джордано Бруно</a:t>
            </a:r>
          </a:p>
          <a:p>
            <a:pPr>
              <a:defRPr sz="5000">
                <a:solidFill>
                  <a:srgbClr val="000000"/>
                </a:solidFill>
              </a:defRPr>
            </a:pPr>
          </a:p>
          <a:p>
            <a:pPr>
              <a:defRPr sz="5000">
                <a:solidFill>
                  <a:srgbClr val="000000"/>
                </a:solidFill>
              </a:defRPr>
            </a:pPr>
            <a:r>
              <a:t>1855: капитан Джейкоб</a:t>
            </a:r>
          </a:p>
          <a:p>
            <a:pPr>
              <a:defRPr sz="5000">
                <a:solidFill>
                  <a:srgbClr val="000000"/>
                </a:solidFill>
              </a:defRPr>
            </a:pPr>
          </a:p>
          <a:p>
            <a:pPr>
              <a:defRPr sz="5000">
                <a:solidFill>
                  <a:srgbClr val="000000"/>
                </a:solidFill>
              </a:defRPr>
            </a:pPr>
            <a:r>
              <a:t>1991-1992: PSR B1257+12 (Александр Вольщан)</a:t>
            </a:r>
          </a:p>
          <a:p>
            <a:pPr>
              <a:defRPr sz="5000">
                <a:solidFill>
                  <a:srgbClr val="000000"/>
                </a:solidFill>
              </a:defRPr>
            </a:pPr>
          </a:p>
          <a:p>
            <a:pPr>
              <a:defRPr sz="5000">
                <a:solidFill>
                  <a:srgbClr val="000000"/>
                </a:solidFill>
              </a:defRPr>
            </a:pPr>
            <a:r>
              <a:t>1995: 51 Peg, G5V (Мишель Майор и Дидье Дело)</a:t>
            </a:r>
          </a:p>
        </p:txBody>
      </p:sp>
      <p:pic>
        <p:nvPicPr>
          <p:cNvPr id="172" name="Screen-Shot-2019-10-15-at-10.28.34-AM.png" descr="Screen-Shot-2019-10-15-at-10.28.34-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6495" y="2504639"/>
            <a:ext cx="11399203" cy="1029834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История открытия"/>
          <p:cNvSpPr txBox="1"/>
          <p:nvPr/>
        </p:nvSpPr>
        <p:spPr>
          <a:xfrm>
            <a:off x="8817863" y="1123676"/>
            <a:ext cx="67482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История открытия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Методы обнаружения экзоплане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Методы обнаружения экзопланет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1. Транзит"/>
          <p:cNvSpPr txBox="1"/>
          <p:nvPr/>
        </p:nvSpPr>
        <p:spPr>
          <a:xfrm>
            <a:off x="10263758" y="1005192"/>
            <a:ext cx="385648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1. Транзит</a:t>
            </a:r>
          </a:p>
        </p:txBody>
      </p:sp>
      <p:pic>
        <p:nvPicPr>
          <p:cNvPr id="178" name="326edb6443f696d9080a2e151b0c536e.gif" descr="326edb6443f696d9080a2e151b0c536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682" y="2736201"/>
            <a:ext cx="14698636" cy="10289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radial-velocity-exoplanet-obertas.gif" descr="radial-velocity-exoplanet-oberta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1792" y="3010311"/>
            <a:ext cx="16260416" cy="975813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2. Доплеровское смещение линий"/>
          <p:cNvSpPr txBox="1"/>
          <p:nvPr/>
        </p:nvSpPr>
        <p:spPr>
          <a:xfrm>
            <a:off x="5805079" y="886708"/>
            <a:ext cx="1239469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2. Доплеровское смещение линий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2880px-Gravitational_micro_rev.png" descr="2880px-Gravitational_micro_r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6045" y="2985807"/>
            <a:ext cx="19331910" cy="913567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3. Гравитационное микролинзирование"/>
          <p:cNvSpPr txBox="1"/>
          <p:nvPr/>
        </p:nvSpPr>
        <p:spPr>
          <a:xfrm>
            <a:off x="5000244" y="934102"/>
            <a:ext cx="1438351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3. Гравитационное микролинзирование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ml_sequence_1.jpg" descr="ml_sequence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3983" y="552990"/>
            <a:ext cx="20176034" cy="12610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